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0" r:id="rId3"/>
    <p:sldId id="278" r:id="rId4"/>
    <p:sldId id="262" r:id="rId5"/>
    <p:sldId id="287" r:id="rId6"/>
    <p:sldId id="279" r:id="rId7"/>
    <p:sldId id="267" r:id="rId8"/>
    <p:sldId id="308" r:id="rId9"/>
    <p:sldId id="30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83" r:id="rId18"/>
    <p:sldId id="295" r:id="rId19"/>
    <p:sldId id="296" r:id="rId20"/>
    <p:sldId id="297" r:id="rId21"/>
    <p:sldId id="298" r:id="rId22"/>
    <p:sldId id="284" r:id="rId23"/>
    <p:sldId id="299" r:id="rId24"/>
    <p:sldId id="300" r:id="rId25"/>
    <p:sldId id="301" r:id="rId26"/>
    <p:sldId id="302" r:id="rId27"/>
    <p:sldId id="303" r:id="rId28"/>
    <p:sldId id="285" r:id="rId29"/>
    <p:sldId id="304" r:id="rId30"/>
    <p:sldId id="286" r:id="rId31"/>
    <p:sldId id="305" r:id="rId32"/>
    <p:sldId id="306" r:id="rId33"/>
    <p:sldId id="282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D2D4D7"/>
    <a:srgbClr val="A1D46F"/>
    <a:srgbClr val="FDCD5F"/>
    <a:srgbClr val="55C1E7"/>
    <a:srgbClr val="93B784"/>
    <a:srgbClr val="1B90A2"/>
    <a:srgbClr val="595E64"/>
    <a:srgbClr val="4FCCAC"/>
    <a:srgbClr val="F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7" autoAdjust="0"/>
    <p:restoredTop sz="92681" autoAdjust="0"/>
  </p:normalViewPr>
  <p:slideViewPr>
    <p:cSldViewPr snapToGrid="0">
      <p:cViewPr varScale="1">
        <p:scale>
          <a:sx n="103" d="100"/>
          <a:sy n="103" d="100"/>
        </p:scale>
        <p:origin x="1056" y="184"/>
      </p:cViewPr>
      <p:guideLst>
        <p:guide orient="horz" pos="18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E0BC6-38A4-47D2-A16E-1969BFB3BA5E}" type="datetimeFigureOut">
              <a:rPr lang="zh-CN" altLang="en-US" smtClean="0"/>
              <a:pPr/>
              <a:t>2019/3/20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11FDB-DAD7-4D52-9BAA-0952733343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66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0710-1941-4207-AFC4-70422DBD405E}" type="datetimeFigureOut">
              <a:rPr lang="zh-CN" altLang="en-US" smtClean="0"/>
              <a:pPr/>
              <a:t>2019/3/20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F7A2-AB4B-46DB-92F9-EC6C90760E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29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0710-1941-4207-AFC4-70422DBD405E}" type="datetimeFigureOut">
              <a:rPr lang="zh-CN" altLang="en-US" smtClean="0"/>
              <a:pPr/>
              <a:t>2019/3/20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F7A2-AB4B-46DB-92F9-EC6C90760E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45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0710-1941-4207-AFC4-70422DBD405E}" type="datetimeFigureOut">
              <a:rPr lang="zh-CN" altLang="en-US" smtClean="0"/>
              <a:pPr/>
              <a:t>2019/3/20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F7A2-AB4B-46DB-92F9-EC6C90760E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48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16"/>
          <a:stretch/>
        </p:blipFill>
        <p:spPr>
          <a:xfrm>
            <a:off x="0" y="0"/>
            <a:ext cx="12192000" cy="7389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80"/>
          <a:stretch/>
        </p:blipFill>
        <p:spPr>
          <a:xfrm>
            <a:off x="0" y="6313714"/>
            <a:ext cx="12192000" cy="544286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134543"/>
            <a:ext cx="465354" cy="469881"/>
            <a:chOff x="2099842" y="1975504"/>
            <a:chExt cx="823123" cy="831130"/>
          </a:xfrm>
          <a:solidFill>
            <a:schemeClr val="bg1"/>
          </a:solidFill>
        </p:grpSpPr>
        <p:sp>
          <p:nvSpPr>
            <p:cNvPr id="10" name="等腰三角形 9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012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0710-1941-4207-AFC4-70422DBD405E}" type="datetimeFigureOut">
              <a:rPr lang="zh-CN" altLang="en-US" smtClean="0"/>
              <a:pPr/>
              <a:t>2019/3/20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F7A2-AB4B-46DB-92F9-EC6C90760E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57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0710-1941-4207-AFC4-70422DBD405E}" type="datetimeFigureOut">
              <a:rPr lang="zh-CN" altLang="en-US" smtClean="0"/>
              <a:pPr/>
              <a:t>2019/3/20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F7A2-AB4B-46DB-92F9-EC6C90760E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88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0710-1941-4207-AFC4-70422DBD405E}" type="datetimeFigureOut">
              <a:rPr lang="zh-CN" altLang="en-US" smtClean="0"/>
              <a:pPr/>
              <a:t>2019/3/20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F7A2-AB4B-46DB-92F9-EC6C90760E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65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0710-1941-4207-AFC4-70422DBD405E}" type="datetimeFigureOut">
              <a:rPr lang="zh-CN" altLang="en-US" smtClean="0"/>
              <a:pPr/>
              <a:t>2019/3/20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F7A2-AB4B-46DB-92F9-EC6C90760E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99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0710-1941-4207-AFC4-70422DBD405E}" type="datetimeFigureOut">
              <a:rPr lang="zh-CN" altLang="en-US" smtClean="0"/>
              <a:pPr/>
              <a:t>2019/3/20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F7A2-AB4B-46DB-92F9-EC6C90760E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6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0710-1941-4207-AFC4-70422DBD405E}" type="datetimeFigureOut">
              <a:rPr lang="zh-CN" altLang="en-US" smtClean="0"/>
              <a:pPr/>
              <a:t>2019/3/20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F7A2-AB4B-46DB-92F9-EC6C90760E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30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0710-1941-4207-AFC4-70422DBD405E}" type="datetimeFigureOut">
              <a:rPr lang="zh-CN" altLang="en-US" smtClean="0"/>
              <a:pPr/>
              <a:t>2019/3/20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F7A2-AB4B-46DB-92F9-EC6C90760E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46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C0710-1941-4207-AFC4-70422DBD405E}" type="datetimeFigureOut">
              <a:rPr lang="zh-CN" altLang="en-US" smtClean="0"/>
              <a:pPr/>
              <a:t>2019/3/20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3F7A2-AB4B-46DB-92F9-EC6C90760E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9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901373" y="-7490705"/>
            <a:ext cx="13994746" cy="14398984"/>
            <a:chOff x="-901373" y="-7490705"/>
            <a:chExt cx="13994746" cy="14398984"/>
          </a:xfrm>
        </p:grpSpPr>
        <p:sp>
          <p:nvSpPr>
            <p:cNvPr id="13" name="矩形 12"/>
            <p:cNvSpPr/>
            <p:nvPr/>
          </p:nvSpPr>
          <p:spPr>
            <a:xfrm>
              <a:off x="0" y="50279"/>
              <a:ext cx="12192000" cy="6858000"/>
            </a:xfrm>
            <a:prstGeom prst="rect">
              <a:avLst/>
            </a:prstGeom>
            <a:solidFill>
              <a:srgbClr val="1B90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弦形 18"/>
            <p:cNvSpPr/>
            <p:nvPr/>
          </p:nvSpPr>
          <p:spPr>
            <a:xfrm rot="13350635">
              <a:off x="-901373" y="-7490705"/>
              <a:ext cx="13994746" cy="14310154"/>
            </a:xfrm>
            <a:prstGeom prst="chord">
              <a:avLst>
                <a:gd name="adj1" fmla="val 4600706"/>
                <a:gd name="adj2" fmla="val 1887938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2" name="等腰三角形 11"/>
          <p:cNvSpPr/>
          <p:nvPr/>
        </p:nvSpPr>
        <p:spPr>
          <a:xfrm rot="18000000" flipH="1">
            <a:off x="8264078" y="2786034"/>
            <a:ext cx="443524" cy="386081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19813541" flipH="1">
            <a:off x="4935523" y="1487367"/>
            <a:ext cx="443524" cy="386081"/>
          </a:xfrm>
          <a:prstGeom prst="triangle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18000000" flipH="1">
            <a:off x="3034033" y="6243560"/>
            <a:ext cx="443524" cy="386081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19813541" flipH="1">
            <a:off x="2248357" y="1045924"/>
            <a:ext cx="443524" cy="386081"/>
          </a:xfrm>
          <a:prstGeom prst="triangle">
            <a:avLst/>
          </a:prstGeom>
          <a:solidFill>
            <a:srgbClr val="FDC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18000000" flipH="1">
            <a:off x="3590151" y="5171429"/>
            <a:ext cx="443524" cy="386081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18000000" flipH="1">
            <a:off x="1358649" y="2497461"/>
            <a:ext cx="443524" cy="386081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3603308" y="3341395"/>
            <a:ext cx="6346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校友数据库讲解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758568" y="3341396"/>
            <a:ext cx="1202722" cy="831130"/>
            <a:chOff x="1720243" y="1975504"/>
            <a:chExt cx="1202722" cy="831130"/>
          </a:xfrm>
        </p:grpSpPr>
        <p:sp>
          <p:nvSpPr>
            <p:cNvPr id="7" name="等腰三角形 6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solidFill>
              <a:srgbClr val="1B9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solidFill>
              <a:srgbClr val="93B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solidFill>
              <a:srgbClr val="55C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36"/>
            <p:cNvSpPr/>
            <p:nvPr/>
          </p:nvSpPr>
          <p:spPr>
            <a:xfrm rot="19813541" flipH="1">
              <a:off x="1720243" y="2198028"/>
              <a:ext cx="443524" cy="386081"/>
            </a:xfrm>
            <a:prstGeom prst="triangle">
              <a:avLst/>
            </a:prstGeom>
            <a:solidFill>
              <a:srgbClr val="FDC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flipH="1">
            <a:off x="9230710" y="3341396"/>
            <a:ext cx="1202722" cy="831130"/>
            <a:chOff x="1720243" y="1975504"/>
            <a:chExt cx="1202722" cy="831130"/>
          </a:xfrm>
        </p:grpSpPr>
        <p:sp>
          <p:nvSpPr>
            <p:cNvPr id="28" name="等腰三角形 27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solidFill>
              <a:srgbClr val="1B9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solidFill>
              <a:srgbClr val="93B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solidFill>
              <a:srgbClr val="55C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等腰三角形 37"/>
            <p:cNvSpPr/>
            <p:nvPr/>
          </p:nvSpPr>
          <p:spPr>
            <a:xfrm rot="19813541" flipH="1">
              <a:off x="1720243" y="2198028"/>
              <a:ext cx="443524" cy="386081"/>
            </a:xfrm>
            <a:prstGeom prst="triangle">
              <a:avLst/>
            </a:prstGeom>
            <a:solidFill>
              <a:srgbClr val="FDC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等腰三角形 30"/>
          <p:cNvSpPr/>
          <p:nvPr/>
        </p:nvSpPr>
        <p:spPr>
          <a:xfrm rot="6300000" flipH="1">
            <a:off x="10683358" y="5144934"/>
            <a:ext cx="443524" cy="386081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等腰三角形 31"/>
          <p:cNvSpPr/>
          <p:nvPr/>
        </p:nvSpPr>
        <p:spPr>
          <a:xfrm rot="21257021" flipH="1">
            <a:off x="603906" y="5433506"/>
            <a:ext cx="443524" cy="3860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等腰三角形 32"/>
          <p:cNvSpPr/>
          <p:nvPr/>
        </p:nvSpPr>
        <p:spPr>
          <a:xfrm rot="1539679" flipH="1">
            <a:off x="1080103" y="5563024"/>
            <a:ext cx="443524" cy="386081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等腰三角形 33"/>
          <p:cNvSpPr/>
          <p:nvPr/>
        </p:nvSpPr>
        <p:spPr>
          <a:xfrm rot="20540864" flipH="1">
            <a:off x="1849819" y="6281081"/>
            <a:ext cx="443524" cy="386081"/>
          </a:xfrm>
          <a:prstGeom prst="triangle">
            <a:avLst/>
          </a:prstGeom>
          <a:solidFill>
            <a:srgbClr val="FDC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34"/>
          <p:cNvSpPr/>
          <p:nvPr/>
        </p:nvSpPr>
        <p:spPr>
          <a:xfrm rot="20540864" flipH="1">
            <a:off x="9662455" y="6281081"/>
            <a:ext cx="443524" cy="3860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等腰三角形 35"/>
          <p:cNvSpPr/>
          <p:nvPr/>
        </p:nvSpPr>
        <p:spPr>
          <a:xfrm flipH="1">
            <a:off x="11331155" y="6167737"/>
            <a:ext cx="443524" cy="386081"/>
          </a:xfrm>
          <a:prstGeom prst="triangle">
            <a:avLst/>
          </a:prstGeom>
          <a:solidFill>
            <a:srgbClr val="FDC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23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632693" y="146700"/>
            <a:ext cx="358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注册校友管理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5009351-D4AE-4FDA-979F-DE5B3E681221}"/>
              </a:ext>
            </a:extLst>
          </p:cNvPr>
          <p:cNvSpPr/>
          <p:nvPr/>
        </p:nvSpPr>
        <p:spPr>
          <a:xfrm>
            <a:off x="423804" y="1313934"/>
            <a:ext cx="9007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5600" algn="just">
              <a:spcAft>
                <a:spcPts val="0"/>
              </a:spcAft>
            </a:pPr>
            <a:r>
              <a:rPr lang="zh-CN" altLang="en-US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增加一个校友（如：确认该校友是本校校友但是该校友无法自行完成注册）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D9D0514-D062-48C4-8069-DA0BBE663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2" y="2111326"/>
            <a:ext cx="11470640" cy="301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2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632693" y="146700"/>
            <a:ext cx="358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注册校友管理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5009351-D4AE-4FDA-979F-DE5B3E681221}"/>
              </a:ext>
            </a:extLst>
          </p:cNvPr>
          <p:cNvSpPr/>
          <p:nvPr/>
        </p:nvSpPr>
        <p:spPr>
          <a:xfrm>
            <a:off x="456049" y="1252974"/>
            <a:ext cx="2339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5600" algn="just">
              <a:spcAft>
                <a:spcPts val="0"/>
              </a:spcAft>
            </a:pPr>
            <a:r>
              <a:rPr lang="zh-CN" altLang="en-US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注册校友导出。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F6BCBFD-7E9C-48EB-B436-FB34510A4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89" y="2069369"/>
            <a:ext cx="11348139" cy="294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632693" y="146700"/>
            <a:ext cx="358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注册校友管理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5009351-D4AE-4FDA-979F-DE5B3E681221}"/>
              </a:ext>
            </a:extLst>
          </p:cNvPr>
          <p:cNvSpPr/>
          <p:nvPr/>
        </p:nvSpPr>
        <p:spPr>
          <a:xfrm>
            <a:off x="179963" y="1266130"/>
            <a:ext cx="9007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5600" algn="just">
              <a:spcAft>
                <a:spcPts val="0"/>
              </a:spcAft>
            </a:pPr>
            <a:r>
              <a:rPr lang="zh-CN" altLang="en-US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编辑注册校友：点击每行后面的按钮进行查看、编辑、封号、删除等操作。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681F08-3BAA-4344-B4F7-750B923CF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23" y="2008010"/>
            <a:ext cx="11482953" cy="302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5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632693" y="146700"/>
            <a:ext cx="358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注册校友管理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5009351-D4AE-4FDA-979F-DE5B3E681221}"/>
              </a:ext>
            </a:extLst>
          </p:cNvPr>
          <p:cNvSpPr/>
          <p:nvPr/>
        </p:nvSpPr>
        <p:spPr>
          <a:xfrm>
            <a:off x="221963" y="1337250"/>
            <a:ext cx="9777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5600" algn="just">
              <a:spcAft>
                <a:spcPts val="0"/>
              </a:spcAft>
            </a:pPr>
            <a:r>
              <a:rPr lang="zh-CN" altLang="en-US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批量操作：勾选校友进行批量删除、批量封号、批量接触封号、批量审核等操作。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3CA8CDB-E0F8-4C56-B5EE-10CF3636E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5" y="2080186"/>
            <a:ext cx="11490949" cy="304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8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632693" y="146700"/>
            <a:ext cx="358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注册校友管理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5009351-D4AE-4FDA-979F-DE5B3E681221}"/>
              </a:ext>
            </a:extLst>
          </p:cNvPr>
          <p:cNvSpPr/>
          <p:nvPr/>
        </p:nvSpPr>
        <p:spPr>
          <a:xfrm>
            <a:off x="189890" y="1205170"/>
            <a:ext cx="6955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5600" algn="just">
              <a:spcAft>
                <a:spcPts val="0"/>
              </a:spcAft>
            </a:pPr>
            <a:r>
              <a:rPr lang="zh-CN" altLang="en-US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证件冲突、档案冲突管理：对重复校友信息进行审核。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208D46B-3428-4362-ADBE-37B83B217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82" y="1818640"/>
            <a:ext cx="11220036" cy="422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0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632693" y="146700"/>
            <a:ext cx="358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注册校友管理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5009351-D4AE-4FDA-979F-DE5B3E681221}"/>
              </a:ext>
            </a:extLst>
          </p:cNvPr>
          <p:cNvSpPr/>
          <p:nvPr/>
        </p:nvSpPr>
        <p:spPr>
          <a:xfrm>
            <a:off x="612373" y="1030493"/>
            <a:ext cx="108989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spcAft>
                <a:spcPts val="0"/>
              </a:spcAft>
            </a:pPr>
            <a:r>
              <a:rPr lang="zh-CN" altLang="en-US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校友积分管理：在校友服务大厅中活跃的校友予以积分，可根据校友回答互助、捐赠等计算活跃度、贡献度等，积分累积高者有奖励。调动校友积极性。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208D46B-3428-4362-ADBE-37B83B217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82" y="1899920"/>
            <a:ext cx="11220036" cy="422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5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632693" y="146700"/>
            <a:ext cx="358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注册校友管理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5009351-D4AE-4FDA-979F-DE5B3E681221}"/>
              </a:ext>
            </a:extLst>
          </p:cNvPr>
          <p:cNvSpPr/>
          <p:nvPr/>
        </p:nvSpPr>
        <p:spPr>
          <a:xfrm>
            <a:off x="711656" y="1113730"/>
            <a:ext cx="5160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5600" algn="just">
              <a:spcAft>
                <a:spcPts val="0"/>
              </a:spcAft>
            </a:pPr>
            <a:r>
              <a:rPr lang="zh-CN" altLang="en-US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校友标签管理：方便标记特殊校友信息。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FFB3CD7-685E-4D0B-AD68-BF442D6B30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94939" y="1736382"/>
            <a:ext cx="10002121" cy="41157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4871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0"/>
            <a:ext cx="3611563" cy="6858000"/>
          </a:xfrm>
          <a:prstGeom prst="rect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08042" y="2175858"/>
            <a:ext cx="1595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507029" y="2762259"/>
            <a:ext cx="465354" cy="469881"/>
            <a:chOff x="2099842" y="1975504"/>
            <a:chExt cx="823123" cy="831130"/>
          </a:xfrm>
          <a:solidFill>
            <a:schemeClr val="bg1"/>
          </a:solidFill>
        </p:grpSpPr>
        <p:sp>
          <p:nvSpPr>
            <p:cNvPr id="24" name="等腰三角形 23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85514" y="483900"/>
            <a:ext cx="6290009" cy="584775"/>
            <a:chOff x="4585514" y="1054863"/>
            <a:chExt cx="6290009" cy="584775"/>
          </a:xfrm>
        </p:grpSpPr>
        <p:sp>
          <p:nvSpPr>
            <p:cNvPr id="8" name="等腰三角形 7"/>
            <p:cNvSpPr/>
            <p:nvPr/>
          </p:nvSpPr>
          <p:spPr>
            <a:xfrm rot="5400000" flipH="1">
              <a:off x="4551880" y="1121191"/>
              <a:ext cx="519388" cy="452119"/>
            </a:xfrm>
            <a:prstGeom prst="triangle">
              <a:avLst/>
            </a:prstGeom>
            <a:solidFill>
              <a:srgbClr val="55C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285429" y="1054863"/>
              <a:ext cx="193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第三部分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217923" y="1085640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校友档案管理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416752" y="1397000"/>
            <a:ext cx="4281170" cy="523220"/>
            <a:chOff x="6594353" y="4489777"/>
            <a:chExt cx="4281170" cy="523220"/>
          </a:xfrm>
        </p:grpSpPr>
        <p:sp>
          <p:nvSpPr>
            <p:cNvPr id="31" name="等腰三角形 30"/>
            <p:cNvSpPr/>
            <p:nvPr/>
          </p:nvSpPr>
          <p:spPr>
            <a:xfrm rot="5400000" flipH="1">
              <a:off x="6560719" y="4525328"/>
              <a:ext cx="519388" cy="452119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217923" y="4489777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校友档案列表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416752" y="2273300"/>
            <a:ext cx="4281170" cy="523220"/>
            <a:chOff x="6594353" y="4489777"/>
            <a:chExt cx="4281170" cy="523220"/>
          </a:xfrm>
        </p:grpSpPr>
        <p:sp>
          <p:nvSpPr>
            <p:cNvPr id="35" name="等腰三角形 34"/>
            <p:cNvSpPr/>
            <p:nvPr/>
          </p:nvSpPr>
          <p:spPr>
            <a:xfrm rot="5400000" flipH="1">
              <a:off x="6560719" y="4525328"/>
              <a:ext cx="519388" cy="452119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217923" y="4489777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校友档案导入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416752" y="3149600"/>
            <a:ext cx="4281170" cy="523220"/>
            <a:chOff x="6594353" y="4489777"/>
            <a:chExt cx="4281170" cy="523220"/>
          </a:xfrm>
        </p:grpSpPr>
        <p:sp>
          <p:nvSpPr>
            <p:cNvPr id="38" name="等腰三角形 37"/>
            <p:cNvSpPr/>
            <p:nvPr/>
          </p:nvSpPr>
          <p:spPr>
            <a:xfrm rot="5400000" flipH="1">
              <a:off x="6560719" y="4525328"/>
              <a:ext cx="519388" cy="452119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217923" y="4489777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教师档案列表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523CAB1-A2F9-41F9-A0F5-B292A84652A1}"/>
              </a:ext>
            </a:extLst>
          </p:cNvPr>
          <p:cNvGrpSpPr/>
          <p:nvPr/>
        </p:nvGrpSpPr>
        <p:grpSpPr>
          <a:xfrm>
            <a:off x="5437072" y="3992880"/>
            <a:ext cx="4281170" cy="523220"/>
            <a:chOff x="6594353" y="4489777"/>
            <a:chExt cx="4281170" cy="523220"/>
          </a:xfrm>
        </p:grpSpPr>
        <p:sp>
          <p:nvSpPr>
            <p:cNvPr id="22" name="等腰三角形 21">
              <a:extLst>
                <a:ext uri="{FF2B5EF4-FFF2-40B4-BE49-F238E27FC236}">
                  <a16:creationId xmlns:a16="http://schemas.microsoft.com/office/drawing/2014/main" id="{15324385-EAE4-4198-AFFF-63088C60FABA}"/>
                </a:ext>
              </a:extLst>
            </p:cNvPr>
            <p:cNvSpPr/>
            <p:nvPr/>
          </p:nvSpPr>
          <p:spPr>
            <a:xfrm rot="5400000" flipH="1">
              <a:off x="6560719" y="4525328"/>
              <a:ext cx="519388" cy="452119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AE7CE85-BFA3-4850-BCA8-FDD604613EC0}"/>
                </a:ext>
              </a:extLst>
            </p:cNvPr>
            <p:cNvSpPr txBox="1"/>
            <p:nvPr/>
          </p:nvSpPr>
          <p:spPr>
            <a:xfrm>
              <a:off x="7217923" y="4489777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教师档案导入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DE4ADD54-0536-48EC-B0E8-8BBE3706B476}"/>
              </a:ext>
            </a:extLst>
          </p:cNvPr>
          <p:cNvGrpSpPr/>
          <p:nvPr/>
        </p:nvGrpSpPr>
        <p:grpSpPr>
          <a:xfrm>
            <a:off x="5447232" y="4866640"/>
            <a:ext cx="4281170" cy="523220"/>
            <a:chOff x="6594353" y="4489777"/>
            <a:chExt cx="4281170" cy="523220"/>
          </a:xfrm>
        </p:grpSpPr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62BF16FA-7440-4361-9284-7554B27000A1}"/>
                </a:ext>
              </a:extLst>
            </p:cNvPr>
            <p:cNvSpPr/>
            <p:nvPr/>
          </p:nvSpPr>
          <p:spPr>
            <a:xfrm rot="5400000" flipH="1">
              <a:off x="6560719" y="4525328"/>
              <a:ext cx="519388" cy="452119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48B1910F-15B1-4BFC-80F0-882B0DF75D21}"/>
                </a:ext>
              </a:extLst>
            </p:cNvPr>
            <p:cNvSpPr txBox="1"/>
            <p:nvPr/>
          </p:nvSpPr>
          <p:spPr>
            <a:xfrm>
              <a:off x="7217923" y="4489777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分组管理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1BB69D5-518D-4755-848E-A9283F9477CC}"/>
              </a:ext>
            </a:extLst>
          </p:cNvPr>
          <p:cNvGrpSpPr/>
          <p:nvPr/>
        </p:nvGrpSpPr>
        <p:grpSpPr>
          <a:xfrm>
            <a:off x="5457392" y="5679440"/>
            <a:ext cx="4281170" cy="523220"/>
            <a:chOff x="6594353" y="4489777"/>
            <a:chExt cx="4281170" cy="523220"/>
          </a:xfrm>
        </p:grpSpPr>
        <p:sp>
          <p:nvSpPr>
            <p:cNvPr id="40" name="等腰三角形 39">
              <a:extLst>
                <a:ext uri="{FF2B5EF4-FFF2-40B4-BE49-F238E27FC236}">
                  <a16:creationId xmlns:a16="http://schemas.microsoft.com/office/drawing/2014/main" id="{FC2C0115-CBC7-4284-8923-99BBB92B6850}"/>
                </a:ext>
              </a:extLst>
            </p:cNvPr>
            <p:cNvSpPr/>
            <p:nvPr/>
          </p:nvSpPr>
          <p:spPr>
            <a:xfrm rot="5400000" flipH="1">
              <a:off x="6560719" y="4525328"/>
              <a:ext cx="519388" cy="452119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6B47FA1C-EDF7-44B1-BAB3-DC6D840E451A}"/>
                </a:ext>
              </a:extLst>
            </p:cNvPr>
            <p:cNvSpPr txBox="1"/>
            <p:nvPr/>
          </p:nvSpPr>
          <p:spPr>
            <a:xfrm>
              <a:off x="7217923" y="4489777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数据回收站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284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632693" y="146700"/>
            <a:ext cx="358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校友档案管理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5009351-D4AE-4FDA-979F-DE5B3E681221}"/>
              </a:ext>
            </a:extLst>
          </p:cNvPr>
          <p:cNvSpPr/>
          <p:nvPr/>
        </p:nvSpPr>
        <p:spPr>
          <a:xfrm>
            <a:off x="375194" y="959925"/>
            <a:ext cx="11004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spcAft>
                <a:spcPts val="0"/>
              </a:spcAft>
            </a:pPr>
            <a:r>
              <a:rPr lang="zh-CN" altLang="en-US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校友档案列表：是本地（校友会）通过教务处等准确来源导入的真实校友信息，作为后续校友网上注册输入信息的对照，冲突信息在“注册校友管理”中的“冲突”栏目里。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3519200-886B-4F31-BFC0-7D65D92DC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94" y="2362004"/>
            <a:ext cx="11624491" cy="312967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6887842-EBF7-47E0-BBE9-1D82E038DD7F}"/>
              </a:ext>
            </a:extLst>
          </p:cNvPr>
          <p:cNvSpPr/>
          <p:nvPr/>
        </p:nvSpPr>
        <p:spPr>
          <a:xfrm>
            <a:off x="365034" y="1772725"/>
            <a:ext cx="11402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spcAft>
                <a:spcPts val="0"/>
              </a:spcAft>
            </a:pPr>
            <a:r>
              <a:rPr lang="zh-CN" altLang="en-US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教师档案列表：同为本地导入信息。</a:t>
            </a:r>
          </a:p>
        </p:txBody>
      </p:sp>
    </p:spTree>
    <p:extLst>
      <p:ext uri="{BB962C8B-B14F-4D97-AF65-F5344CB8AC3E}">
        <p14:creationId xmlns:p14="http://schemas.microsoft.com/office/powerpoint/2010/main" val="203578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632693" y="146700"/>
            <a:ext cx="358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校友档案管理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5009351-D4AE-4FDA-979F-DE5B3E681221}"/>
              </a:ext>
            </a:extLst>
          </p:cNvPr>
          <p:cNvSpPr/>
          <p:nvPr/>
        </p:nvSpPr>
        <p:spPr>
          <a:xfrm>
            <a:off x="663173" y="961330"/>
            <a:ext cx="95205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5600" algn="just">
              <a:spcAft>
                <a:spcPts val="0"/>
              </a:spcAft>
            </a:pPr>
            <a:r>
              <a:rPr lang="zh-CN" altLang="en-US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校友档案导入：批量导入与删除校友信息，导入后可以勾选批量入库与一键入库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0C09000-CFEB-4910-BE94-17B1AB218E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94581" y="1958945"/>
            <a:ext cx="10002835" cy="41085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5D16A97-A1B6-4B50-B03A-B9515A9866B4}"/>
              </a:ext>
            </a:extLst>
          </p:cNvPr>
          <p:cNvSpPr/>
          <p:nvPr/>
        </p:nvSpPr>
        <p:spPr>
          <a:xfrm>
            <a:off x="2834640" y="3677920"/>
            <a:ext cx="357632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51D9C695-6A74-4F11-93DE-7A26DEE2D12D}"/>
              </a:ext>
            </a:extLst>
          </p:cNvPr>
          <p:cNvCxnSpPr/>
          <p:nvPr/>
        </p:nvCxnSpPr>
        <p:spPr>
          <a:xfrm flipH="1">
            <a:off x="5120640" y="1879600"/>
            <a:ext cx="1290320" cy="16357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DF289E7F-61D9-4E82-A3A7-07905A2CC3F3}"/>
              </a:ext>
            </a:extLst>
          </p:cNvPr>
          <p:cNvSpPr/>
          <p:nvPr/>
        </p:nvSpPr>
        <p:spPr>
          <a:xfrm>
            <a:off x="653900" y="1388050"/>
            <a:ext cx="6186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5600" algn="just">
              <a:spcAft>
                <a:spcPts val="0"/>
              </a:spcAft>
            </a:pPr>
            <a:r>
              <a:rPr lang="zh-CN" altLang="en-US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教师档案导入：与校友档案一样，为本地上传留档</a:t>
            </a:r>
          </a:p>
        </p:txBody>
      </p:sp>
    </p:spTree>
    <p:extLst>
      <p:ext uri="{BB962C8B-B14F-4D97-AF65-F5344CB8AC3E}">
        <p14:creationId xmlns:p14="http://schemas.microsoft.com/office/powerpoint/2010/main" val="74017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0"/>
            <a:ext cx="3611563" cy="6858000"/>
          </a:xfrm>
          <a:prstGeom prst="rect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08042" y="2646600"/>
            <a:ext cx="1595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507029" y="2762259"/>
            <a:ext cx="465354" cy="469881"/>
            <a:chOff x="2099842" y="1975504"/>
            <a:chExt cx="823123" cy="831130"/>
          </a:xfrm>
          <a:solidFill>
            <a:schemeClr val="bg1"/>
          </a:solidFill>
        </p:grpSpPr>
        <p:sp>
          <p:nvSpPr>
            <p:cNvPr id="24" name="等腰三角形 23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等腰三角形 7"/>
          <p:cNvSpPr/>
          <p:nvPr/>
        </p:nvSpPr>
        <p:spPr>
          <a:xfrm rot="5400000" flipH="1">
            <a:off x="4460440" y="999271"/>
            <a:ext cx="519388" cy="452119"/>
          </a:xfrm>
          <a:prstGeom prst="triangle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193989" y="932943"/>
            <a:ext cx="193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126483" y="96372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校友综合查询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193989" y="1792456"/>
            <a:ext cx="193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126483" y="1823233"/>
            <a:ext cx="2821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注册校友管理</a:t>
            </a:r>
          </a:p>
        </p:txBody>
      </p:sp>
      <p:sp>
        <p:nvSpPr>
          <p:cNvPr id="27" name="等腰三角形 26"/>
          <p:cNvSpPr/>
          <p:nvPr/>
        </p:nvSpPr>
        <p:spPr>
          <a:xfrm rot="5400000" flipH="1">
            <a:off x="4460440" y="1858784"/>
            <a:ext cx="519388" cy="452119"/>
          </a:xfrm>
          <a:prstGeom prst="triangle">
            <a:avLst/>
          </a:prstGeom>
          <a:solidFill>
            <a:srgbClr val="93B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193989" y="2692609"/>
            <a:ext cx="193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126483" y="2723386"/>
            <a:ext cx="2821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校友档案管理</a:t>
            </a:r>
          </a:p>
        </p:txBody>
      </p:sp>
      <p:sp>
        <p:nvSpPr>
          <p:cNvPr id="29" name="等腰三角形 28"/>
          <p:cNvSpPr/>
          <p:nvPr/>
        </p:nvSpPr>
        <p:spPr>
          <a:xfrm rot="5400000" flipH="1">
            <a:off x="4460440" y="2758937"/>
            <a:ext cx="519388" cy="452119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193989" y="3592762"/>
            <a:ext cx="193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126483" y="3623539"/>
            <a:ext cx="2821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校友组织管理</a:t>
            </a:r>
          </a:p>
        </p:txBody>
      </p:sp>
      <p:sp>
        <p:nvSpPr>
          <p:cNvPr id="30" name="等腰三角形 29"/>
          <p:cNvSpPr/>
          <p:nvPr/>
        </p:nvSpPr>
        <p:spPr>
          <a:xfrm rot="5400000" flipH="1">
            <a:off x="4460440" y="3659090"/>
            <a:ext cx="519388" cy="452119"/>
          </a:xfrm>
          <a:prstGeom prst="triangle">
            <a:avLst/>
          </a:prstGeom>
          <a:solidFill>
            <a:srgbClr val="FDC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FD743F9-CD34-475F-96AF-5B6E33FCB926}"/>
              </a:ext>
            </a:extLst>
          </p:cNvPr>
          <p:cNvSpPr txBox="1"/>
          <p:nvPr/>
        </p:nvSpPr>
        <p:spPr>
          <a:xfrm>
            <a:off x="5214309" y="4486842"/>
            <a:ext cx="193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第五部分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DB32F99-82EC-4F01-9DA4-0AF54967B429}"/>
              </a:ext>
            </a:extLst>
          </p:cNvPr>
          <p:cNvSpPr txBox="1"/>
          <p:nvPr/>
        </p:nvSpPr>
        <p:spPr>
          <a:xfrm>
            <a:off x="7146803" y="4517619"/>
            <a:ext cx="2821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校友信息统计</a:t>
            </a:r>
          </a:p>
        </p:txBody>
      </p:sp>
      <p:sp>
        <p:nvSpPr>
          <p:cNvPr id="32" name="等腰三角形 31">
            <a:extLst>
              <a:ext uri="{FF2B5EF4-FFF2-40B4-BE49-F238E27FC236}">
                <a16:creationId xmlns:a16="http://schemas.microsoft.com/office/drawing/2014/main" id="{337505C2-617C-4207-97C0-F284484B6E78}"/>
              </a:ext>
            </a:extLst>
          </p:cNvPr>
          <p:cNvSpPr/>
          <p:nvPr/>
        </p:nvSpPr>
        <p:spPr>
          <a:xfrm rot="5400000" flipH="1">
            <a:off x="4480760" y="4553170"/>
            <a:ext cx="519388" cy="452119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64FE1CA-2267-47B9-BA17-3BB2B53E44BE}"/>
              </a:ext>
            </a:extLst>
          </p:cNvPr>
          <p:cNvSpPr txBox="1"/>
          <p:nvPr/>
        </p:nvSpPr>
        <p:spPr>
          <a:xfrm>
            <a:off x="5214309" y="5289482"/>
            <a:ext cx="193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第六部分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F8CACF6-04D7-41A1-92A3-D584C1AAC810}"/>
              </a:ext>
            </a:extLst>
          </p:cNvPr>
          <p:cNvSpPr txBox="1"/>
          <p:nvPr/>
        </p:nvSpPr>
        <p:spPr>
          <a:xfrm>
            <a:off x="7146803" y="5320259"/>
            <a:ext cx="2821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消息中心</a:t>
            </a:r>
          </a:p>
        </p:txBody>
      </p:sp>
      <p:sp>
        <p:nvSpPr>
          <p:cNvPr id="35" name="等腰三角形 34">
            <a:extLst>
              <a:ext uri="{FF2B5EF4-FFF2-40B4-BE49-F238E27FC236}">
                <a16:creationId xmlns:a16="http://schemas.microsoft.com/office/drawing/2014/main" id="{48888503-899D-4FE9-990C-8546A6B16EA8}"/>
              </a:ext>
            </a:extLst>
          </p:cNvPr>
          <p:cNvSpPr/>
          <p:nvPr/>
        </p:nvSpPr>
        <p:spPr>
          <a:xfrm rot="5400000" flipH="1">
            <a:off x="4480760" y="5355810"/>
            <a:ext cx="519388" cy="452119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63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632693" y="146700"/>
            <a:ext cx="358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校友档案管理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5009351-D4AE-4FDA-979F-DE5B3E681221}"/>
              </a:ext>
            </a:extLst>
          </p:cNvPr>
          <p:cNvSpPr/>
          <p:nvPr/>
        </p:nvSpPr>
        <p:spPr>
          <a:xfrm>
            <a:off x="510773" y="1459170"/>
            <a:ext cx="108481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spcAft>
                <a:spcPts val="0"/>
              </a:spcAft>
            </a:pPr>
            <a:r>
              <a:rPr lang="zh-CN" altLang="en-US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分组管理：可以通过创建分组，将校友放入不同的分组中，便于对同一分组的校友的管理。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9B37019-C9C0-408A-A528-E6306C1D2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52" y="2316227"/>
            <a:ext cx="11147896" cy="314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8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632693" y="146700"/>
            <a:ext cx="358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校友档案管理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5009351-D4AE-4FDA-979F-DE5B3E681221}"/>
              </a:ext>
            </a:extLst>
          </p:cNvPr>
          <p:cNvSpPr/>
          <p:nvPr/>
        </p:nvSpPr>
        <p:spPr>
          <a:xfrm>
            <a:off x="1296787" y="1174690"/>
            <a:ext cx="93610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spcAft>
                <a:spcPts val="0"/>
              </a:spcAft>
            </a:pPr>
            <a:r>
              <a:rPr lang="zh-CN" altLang="en-US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数据回收站</a:t>
            </a:r>
            <a:r>
              <a:rPr lang="en-US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en-US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从校友资源库中删除的数据会保存在数据回收站站中，如果需要找回已经删除的数据，可以在数据回收站内进行相应的操作。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2C2044B-B806-4E0E-A673-2364A0ACAD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70284" y="2082801"/>
            <a:ext cx="9451432" cy="38608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5202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0"/>
            <a:ext cx="3611563" cy="6858000"/>
          </a:xfrm>
          <a:prstGeom prst="rect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08042" y="2175858"/>
            <a:ext cx="1595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507029" y="2762259"/>
            <a:ext cx="465354" cy="469881"/>
            <a:chOff x="2099842" y="1975504"/>
            <a:chExt cx="823123" cy="831130"/>
          </a:xfrm>
          <a:solidFill>
            <a:schemeClr val="bg1"/>
          </a:solidFill>
        </p:grpSpPr>
        <p:sp>
          <p:nvSpPr>
            <p:cNvPr id="24" name="等腰三角形 23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85514" y="849660"/>
            <a:ext cx="6290009" cy="584775"/>
            <a:chOff x="4585514" y="1054863"/>
            <a:chExt cx="6290009" cy="584775"/>
          </a:xfrm>
        </p:grpSpPr>
        <p:sp>
          <p:nvSpPr>
            <p:cNvPr id="8" name="等腰三角形 7"/>
            <p:cNvSpPr/>
            <p:nvPr/>
          </p:nvSpPr>
          <p:spPr>
            <a:xfrm rot="5400000" flipH="1">
              <a:off x="4551880" y="1121191"/>
              <a:ext cx="519388" cy="452119"/>
            </a:xfrm>
            <a:prstGeom prst="triangle">
              <a:avLst/>
            </a:prstGeom>
            <a:solidFill>
              <a:srgbClr val="FDC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285429" y="1054863"/>
              <a:ext cx="193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第四部分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217923" y="1085640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校友组织管理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416752" y="1762760"/>
            <a:ext cx="4281170" cy="523220"/>
            <a:chOff x="6594353" y="4489777"/>
            <a:chExt cx="4281170" cy="523220"/>
          </a:xfrm>
        </p:grpSpPr>
        <p:sp>
          <p:nvSpPr>
            <p:cNvPr id="31" name="等腰三角形 30"/>
            <p:cNvSpPr/>
            <p:nvPr/>
          </p:nvSpPr>
          <p:spPr>
            <a:xfrm rot="5400000" flipH="1">
              <a:off x="6560719" y="4525328"/>
              <a:ext cx="519388" cy="452119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217923" y="4489777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历年院系班级管理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416752" y="2639060"/>
            <a:ext cx="4281170" cy="523220"/>
            <a:chOff x="6594353" y="4489777"/>
            <a:chExt cx="4281170" cy="523220"/>
          </a:xfrm>
        </p:grpSpPr>
        <p:sp>
          <p:nvSpPr>
            <p:cNvPr id="35" name="等腰三角形 34"/>
            <p:cNvSpPr/>
            <p:nvPr/>
          </p:nvSpPr>
          <p:spPr>
            <a:xfrm rot="5400000" flipH="1">
              <a:off x="6560719" y="4525328"/>
              <a:ext cx="519388" cy="452119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217923" y="4489777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当前院系班级管理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416752" y="3515360"/>
            <a:ext cx="4281170" cy="523220"/>
            <a:chOff x="6594353" y="4489777"/>
            <a:chExt cx="4281170" cy="523220"/>
          </a:xfrm>
        </p:grpSpPr>
        <p:sp>
          <p:nvSpPr>
            <p:cNvPr id="38" name="等腰三角形 37"/>
            <p:cNvSpPr/>
            <p:nvPr/>
          </p:nvSpPr>
          <p:spPr>
            <a:xfrm rot="5400000" flipH="1">
              <a:off x="6560719" y="4525328"/>
              <a:ext cx="519388" cy="452119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217923" y="4489777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校友分会管理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523CAB1-A2F9-41F9-A0F5-B292A84652A1}"/>
              </a:ext>
            </a:extLst>
          </p:cNvPr>
          <p:cNvGrpSpPr/>
          <p:nvPr/>
        </p:nvGrpSpPr>
        <p:grpSpPr>
          <a:xfrm>
            <a:off x="5437072" y="4358640"/>
            <a:ext cx="4281170" cy="523220"/>
            <a:chOff x="6594353" y="4489777"/>
            <a:chExt cx="4281170" cy="523220"/>
          </a:xfrm>
        </p:grpSpPr>
        <p:sp>
          <p:nvSpPr>
            <p:cNvPr id="22" name="等腰三角形 21">
              <a:extLst>
                <a:ext uri="{FF2B5EF4-FFF2-40B4-BE49-F238E27FC236}">
                  <a16:creationId xmlns:a16="http://schemas.microsoft.com/office/drawing/2014/main" id="{15324385-EAE4-4198-AFFF-63088C60FABA}"/>
                </a:ext>
              </a:extLst>
            </p:cNvPr>
            <p:cNvSpPr/>
            <p:nvPr/>
          </p:nvSpPr>
          <p:spPr>
            <a:xfrm rot="5400000" flipH="1">
              <a:off x="6560719" y="4525328"/>
              <a:ext cx="519388" cy="452119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AE7CE85-BFA3-4850-BCA8-FDD604613EC0}"/>
                </a:ext>
              </a:extLst>
            </p:cNvPr>
            <p:cNvSpPr txBox="1"/>
            <p:nvPr/>
          </p:nvSpPr>
          <p:spPr>
            <a:xfrm>
              <a:off x="7217923" y="4489777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地区校友管理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DE4ADD54-0536-48EC-B0E8-8BBE3706B476}"/>
              </a:ext>
            </a:extLst>
          </p:cNvPr>
          <p:cNvGrpSpPr/>
          <p:nvPr/>
        </p:nvGrpSpPr>
        <p:grpSpPr>
          <a:xfrm>
            <a:off x="5447232" y="5232400"/>
            <a:ext cx="4281170" cy="523220"/>
            <a:chOff x="6594353" y="4489777"/>
            <a:chExt cx="4281170" cy="523220"/>
          </a:xfrm>
        </p:grpSpPr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62BF16FA-7440-4361-9284-7554B27000A1}"/>
                </a:ext>
              </a:extLst>
            </p:cNvPr>
            <p:cNvSpPr/>
            <p:nvPr/>
          </p:nvSpPr>
          <p:spPr>
            <a:xfrm rot="5400000" flipH="1">
              <a:off x="6560719" y="4525328"/>
              <a:ext cx="519388" cy="452119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48B1910F-15B1-4BFC-80F0-882B0DF75D21}"/>
                </a:ext>
              </a:extLst>
            </p:cNvPr>
            <p:cNvSpPr txBox="1"/>
            <p:nvPr/>
          </p:nvSpPr>
          <p:spPr>
            <a:xfrm>
              <a:off x="7217923" y="4489777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行业校友管理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812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632693" y="146700"/>
            <a:ext cx="358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校友组织管理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5009351-D4AE-4FDA-979F-DE5B3E681221}"/>
              </a:ext>
            </a:extLst>
          </p:cNvPr>
          <p:cNvSpPr/>
          <p:nvPr/>
        </p:nvSpPr>
        <p:spPr>
          <a:xfrm>
            <a:off x="1408547" y="1123890"/>
            <a:ext cx="9161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spcAft>
                <a:spcPts val="0"/>
              </a:spcAft>
            </a:pPr>
            <a:r>
              <a:rPr lang="zh-CN" altLang="en-US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历年院系班级管理：对历年院系进行添加、编辑、审核、取消审核、删除、批量等操作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DEEBA7C-C466-4ECD-8F2D-065A19DFC1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5315" y="2123440"/>
            <a:ext cx="9161370" cy="374904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80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632693" y="146700"/>
            <a:ext cx="358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校友组织管理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5009351-D4AE-4FDA-979F-DE5B3E681221}"/>
              </a:ext>
            </a:extLst>
          </p:cNvPr>
          <p:cNvSpPr/>
          <p:nvPr/>
        </p:nvSpPr>
        <p:spPr>
          <a:xfrm>
            <a:off x="433186" y="1196625"/>
            <a:ext cx="9726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spcAft>
                <a:spcPts val="0"/>
              </a:spcAft>
            </a:pPr>
            <a:r>
              <a:rPr lang="zh-CN" altLang="en-US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院系编辑：点击查看院系查看学历对应的院系列表，对院系进行编辑审核等操作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4720B52-C81E-422F-98F4-6ECC656EFE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32593" y="1810771"/>
            <a:ext cx="9726813" cy="402332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5980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632693" y="146700"/>
            <a:ext cx="358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校友组织管理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5009351-D4AE-4FDA-979F-DE5B3E681221}"/>
              </a:ext>
            </a:extLst>
          </p:cNvPr>
          <p:cNvSpPr/>
          <p:nvPr/>
        </p:nvSpPr>
        <p:spPr>
          <a:xfrm>
            <a:off x="433186" y="1196625"/>
            <a:ext cx="9726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spcAft>
                <a:spcPts val="0"/>
              </a:spcAft>
            </a:pPr>
            <a:r>
              <a:rPr lang="zh-CN" altLang="en-US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专业编辑：点击查看专业查看院系对应的专业列表，对专业进行编辑审核等操作。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3C48D75-8507-4F58-96B6-FEF5B75329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64848" y="1778952"/>
            <a:ext cx="10062304" cy="415448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000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632693" y="146700"/>
            <a:ext cx="358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校友组织管理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5009351-D4AE-4FDA-979F-DE5B3E681221}"/>
              </a:ext>
            </a:extLst>
          </p:cNvPr>
          <p:cNvSpPr/>
          <p:nvPr/>
        </p:nvSpPr>
        <p:spPr>
          <a:xfrm>
            <a:off x="362066" y="1195166"/>
            <a:ext cx="103770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spcAft>
                <a:spcPts val="0"/>
              </a:spcAft>
            </a:pPr>
            <a:r>
              <a:rPr lang="zh-CN" altLang="en-US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校友分会管理</a:t>
            </a:r>
            <a:r>
              <a:rPr lang="en-US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en-US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对校友分会进行联系人管理、公告管理，添加、编辑或删除校友分会。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6225088-E8EA-47A1-A526-769B0D1BAF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3282" y="1778952"/>
            <a:ext cx="9946958" cy="410686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571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632693" y="146700"/>
            <a:ext cx="358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校友组织管理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5009351-D4AE-4FDA-979F-DE5B3E681221}"/>
              </a:ext>
            </a:extLst>
          </p:cNvPr>
          <p:cNvSpPr/>
          <p:nvPr/>
        </p:nvSpPr>
        <p:spPr>
          <a:xfrm>
            <a:off x="270626" y="1367886"/>
            <a:ext cx="103770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spcAft>
                <a:spcPts val="0"/>
              </a:spcAft>
            </a:pPr>
            <a:r>
              <a:rPr lang="zh-CN" altLang="en-US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地区、行业校友管理，可对地域及行业信息进行细分编辑和分类改动。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0751CB5-659C-4E16-8713-80A180765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93" y="2189087"/>
            <a:ext cx="10932160" cy="322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8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0"/>
            <a:ext cx="3611563" cy="6858000"/>
          </a:xfrm>
          <a:prstGeom prst="rect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08042" y="2175858"/>
            <a:ext cx="1595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第五部分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507029" y="2762259"/>
            <a:ext cx="465354" cy="469881"/>
            <a:chOff x="2099842" y="1975504"/>
            <a:chExt cx="823123" cy="831130"/>
          </a:xfrm>
          <a:solidFill>
            <a:schemeClr val="bg1"/>
          </a:solidFill>
        </p:grpSpPr>
        <p:sp>
          <p:nvSpPr>
            <p:cNvPr id="24" name="等腰三角形 23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85514" y="2739420"/>
            <a:ext cx="6290009" cy="584775"/>
            <a:chOff x="4585514" y="1054863"/>
            <a:chExt cx="6290009" cy="584775"/>
          </a:xfrm>
        </p:grpSpPr>
        <p:sp>
          <p:nvSpPr>
            <p:cNvPr id="8" name="等腰三角形 7"/>
            <p:cNvSpPr/>
            <p:nvPr/>
          </p:nvSpPr>
          <p:spPr>
            <a:xfrm rot="5400000" flipH="1">
              <a:off x="4551880" y="1121191"/>
              <a:ext cx="519388" cy="452119"/>
            </a:xfrm>
            <a:prstGeom prst="triangle">
              <a:avLst/>
            </a:prstGeom>
            <a:solidFill>
              <a:srgbClr val="A1D4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285429" y="1054863"/>
              <a:ext cx="193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第五部分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217923" y="1085640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校友信息统计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117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632693" y="146700"/>
            <a:ext cx="358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校友信息统计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5009351-D4AE-4FDA-979F-DE5B3E681221}"/>
              </a:ext>
            </a:extLst>
          </p:cNvPr>
          <p:cNvSpPr/>
          <p:nvPr/>
        </p:nvSpPr>
        <p:spPr>
          <a:xfrm>
            <a:off x="463666" y="1170559"/>
            <a:ext cx="108240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spcAft>
                <a:spcPts val="0"/>
              </a:spcAft>
            </a:pPr>
            <a:r>
              <a:rPr lang="zh-CN" altLang="en-US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综合统计：查询目标信息对校友进行统计统计维度（行业、性别、学院等）表现形式（柱状图、饼状图、折线图）均可以选择。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89FDCDF-2D82-48E5-9BA3-44C858D329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30746" y="1980044"/>
            <a:ext cx="9730507" cy="396079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5558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0"/>
            <a:ext cx="3611563" cy="6858000"/>
          </a:xfrm>
          <a:prstGeom prst="rect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08042" y="2175858"/>
            <a:ext cx="1595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507029" y="2762259"/>
            <a:ext cx="465354" cy="469881"/>
            <a:chOff x="2099842" y="1975504"/>
            <a:chExt cx="823123" cy="831130"/>
          </a:xfrm>
          <a:solidFill>
            <a:schemeClr val="bg1"/>
          </a:solidFill>
        </p:grpSpPr>
        <p:sp>
          <p:nvSpPr>
            <p:cNvPr id="24" name="等腰三角形 23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85514" y="2668300"/>
            <a:ext cx="6290009" cy="584775"/>
            <a:chOff x="4585514" y="1054863"/>
            <a:chExt cx="6290009" cy="584775"/>
          </a:xfrm>
        </p:grpSpPr>
        <p:sp>
          <p:nvSpPr>
            <p:cNvPr id="8" name="等腰三角形 7"/>
            <p:cNvSpPr/>
            <p:nvPr/>
          </p:nvSpPr>
          <p:spPr>
            <a:xfrm rot="5400000" flipH="1">
              <a:off x="4551880" y="1121191"/>
              <a:ext cx="519388" cy="452119"/>
            </a:xfrm>
            <a:prstGeom prst="triangle">
              <a:avLst/>
            </a:prstGeom>
            <a:solidFill>
              <a:srgbClr val="1B9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285429" y="1054863"/>
              <a:ext cx="193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第一部分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217923" y="1085640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校友综合查询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945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0"/>
            <a:ext cx="3611563" cy="6858000"/>
          </a:xfrm>
          <a:prstGeom prst="rect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08042" y="2175858"/>
            <a:ext cx="1595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第六部分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507029" y="2762259"/>
            <a:ext cx="465354" cy="469881"/>
            <a:chOff x="2099842" y="1975504"/>
            <a:chExt cx="823123" cy="831130"/>
          </a:xfrm>
          <a:solidFill>
            <a:schemeClr val="bg1"/>
          </a:solidFill>
        </p:grpSpPr>
        <p:sp>
          <p:nvSpPr>
            <p:cNvPr id="24" name="等腰三角形 23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85514" y="1479580"/>
            <a:ext cx="6290009" cy="584775"/>
            <a:chOff x="4585514" y="1054863"/>
            <a:chExt cx="6290009" cy="584775"/>
          </a:xfrm>
        </p:grpSpPr>
        <p:sp>
          <p:nvSpPr>
            <p:cNvPr id="8" name="等腰三角形 7"/>
            <p:cNvSpPr/>
            <p:nvPr/>
          </p:nvSpPr>
          <p:spPr>
            <a:xfrm rot="5400000" flipH="1">
              <a:off x="4551880" y="1121191"/>
              <a:ext cx="519388" cy="452119"/>
            </a:xfrm>
            <a:prstGeom prst="triangl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285429" y="1054863"/>
              <a:ext cx="193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第六部分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217923" y="1085640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消息中心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416752" y="2646680"/>
            <a:ext cx="4281170" cy="523220"/>
            <a:chOff x="6594353" y="4489777"/>
            <a:chExt cx="4281170" cy="523220"/>
          </a:xfrm>
        </p:grpSpPr>
        <p:sp>
          <p:nvSpPr>
            <p:cNvPr id="31" name="等腰三角形 30"/>
            <p:cNvSpPr/>
            <p:nvPr/>
          </p:nvSpPr>
          <p:spPr>
            <a:xfrm rot="5400000" flipH="1">
              <a:off x="6560719" y="4525328"/>
              <a:ext cx="519388" cy="452119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217923" y="4489777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邮件列表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416752" y="3522980"/>
            <a:ext cx="4281170" cy="523220"/>
            <a:chOff x="6594353" y="4489777"/>
            <a:chExt cx="4281170" cy="523220"/>
          </a:xfrm>
        </p:grpSpPr>
        <p:sp>
          <p:nvSpPr>
            <p:cNvPr id="35" name="等腰三角形 34"/>
            <p:cNvSpPr/>
            <p:nvPr/>
          </p:nvSpPr>
          <p:spPr>
            <a:xfrm rot="5400000" flipH="1">
              <a:off x="6560719" y="4525328"/>
              <a:ext cx="519388" cy="452119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217923" y="4489777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短信列表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416752" y="4399280"/>
            <a:ext cx="4281170" cy="523220"/>
            <a:chOff x="6594353" y="4489777"/>
            <a:chExt cx="4281170" cy="523220"/>
          </a:xfrm>
        </p:grpSpPr>
        <p:sp>
          <p:nvSpPr>
            <p:cNvPr id="38" name="等腰三角形 37"/>
            <p:cNvSpPr/>
            <p:nvPr/>
          </p:nvSpPr>
          <p:spPr>
            <a:xfrm rot="5400000" flipH="1">
              <a:off x="6560719" y="4525328"/>
              <a:ext cx="519388" cy="452119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217923" y="4489777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微信列表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382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632693" y="146700"/>
            <a:ext cx="358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消息中心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5009351-D4AE-4FDA-979F-DE5B3E681221}"/>
              </a:ext>
            </a:extLst>
          </p:cNvPr>
          <p:cNvSpPr/>
          <p:nvPr/>
        </p:nvSpPr>
        <p:spPr>
          <a:xfrm>
            <a:off x="463666" y="1170559"/>
            <a:ext cx="10824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spcAft>
                <a:spcPts val="0"/>
              </a:spcAft>
            </a:pPr>
            <a:r>
              <a:rPr lang="zh-CN" altLang="en-US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邮件列表：点击添加邮件向校友发送邮件，查看已经发送的邮件详情。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C5935A2-2A35-4225-B080-598BE214A3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4242" y="1771967"/>
            <a:ext cx="10608918" cy="432403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6026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632693" y="146700"/>
            <a:ext cx="358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消息中心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5009351-D4AE-4FDA-979F-DE5B3E681221}"/>
              </a:ext>
            </a:extLst>
          </p:cNvPr>
          <p:cNvSpPr/>
          <p:nvPr/>
        </p:nvSpPr>
        <p:spPr>
          <a:xfrm>
            <a:off x="463666" y="1170559"/>
            <a:ext cx="10824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spcAft>
                <a:spcPts val="0"/>
              </a:spcAft>
            </a:pPr>
            <a:r>
              <a:rPr lang="zh-CN" altLang="en-US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短信列表</a:t>
            </a:r>
            <a:r>
              <a:rPr lang="en-US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en-US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点击添加短信向校友发送短信，查看已经发送的短信详情。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1000F2D-0272-4F8A-BB13-9C0CFE8676BC}"/>
              </a:ext>
            </a:extLst>
          </p:cNvPr>
          <p:cNvPicPr/>
          <p:nvPr/>
        </p:nvPicPr>
        <p:blipFill>
          <a:blip r:embed="rId2"/>
          <a:srcRect b="3354"/>
          <a:stretch>
            <a:fillRect/>
          </a:stretch>
        </p:blipFill>
        <p:spPr>
          <a:xfrm>
            <a:off x="796292" y="1669732"/>
            <a:ext cx="10716146" cy="428402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1539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901373" y="-7490705"/>
            <a:ext cx="13994746" cy="14398984"/>
            <a:chOff x="-901373" y="-7490705"/>
            <a:chExt cx="13994746" cy="14398984"/>
          </a:xfrm>
        </p:grpSpPr>
        <p:sp>
          <p:nvSpPr>
            <p:cNvPr id="13" name="矩形 12"/>
            <p:cNvSpPr/>
            <p:nvPr/>
          </p:nvSpPr>
          <p:spPr>
            <a:xfrm>
              <a:off x="0" y="50279"/>
              <a:ext cx="12192000" cy="6858000"/>
            </a:xfrm>
            <a:prstGeom prst="rect">
              <a:avLst/>
            </a:prstGeom>
            <a:solidFill>
              <a:srgbClr val="1B90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弦形 18"/>
            <p:cNvSpPr/>
            <p:nvPr/>
          </p:nvSpPr>
          <p:spPr>
            <a:xfrm rot="13350635">
              <a:off x="-901373" y="-7490705"/>
              <a:ext cx="13994746" cy="14310154"/>
            </a:xfrm>
            <a:prstGeom prst="chord">
              <a:avLst>
                <a:gd name="adj1" fmla="val 4600706"/>
                <a:gd name="adj2" fmla="val 1887938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2" name="等腰三角形 11"/>
          <p:cNvSpPr/>
          <p:nvPr/>
        </p:nvSpPr>
        <p:spPr>
          <a:xfrm rot="18000000" flipH="1">
            <a:off x="8264078" y="2786034"/>
            <a:ext cx="443524" cy="386081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19813541" flipH="1">
            <a:off x="4935523" y="1487367"/>
            <a:ext cx="443524" cy="386081"/>
          </a:xfrm>
          <a:prstGeom prst="triangle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18000000" flipH="1">
            <a:off x="3034033" y="6243560"/>
            <a:ext cx="443524" cy="386081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19813541" flipH="1">
            <a:off x="2248357" y="1045924"/>
            <a:ext cx="443524" cy="386081"/>
          </a:xfrm>
          <a:prstGeom prst="triangle">
            <a:avLst/>
          </a:prstGeom>
          <a:solidFill>
            <a:srgbClr val="FDC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18000000" flipH="1">
            <a:off x="3590151" y="5171429"/>
            <a:ext cx="443524" cy="386081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18000000" flipH="1">
            <a:off x="1358649" y="2497461"/>
            <a:ext cx="443524" cy="386081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3125788" y="3341395"/>
            <a:ext cx="6038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谢谢聆听 请多指教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758568" y="3341396"/>
            <a:ext cx="1202722" cy="831130"/>
            <a:chOff x="1720243" y="1975504"/>
            <a:chExt cx="1202722" cy="831130"/>
          </a:xfrm>
        </p:grpSpPr>
        <p:sp>
          <p:nvSpPr>
            <p:cNvPr id="7" name="等腰三角形 6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solidFill>
              <a:srgbClr val="1B9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solidFill>
              <a:srgbClr val="93B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solidFill>
              <a:srgbClr val="55C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36"/>
            <p:cNvSpPr/>
            <p:nvPr/>
          </p:nvSpPr>
          <p:spPr>
            <a:xfrm rot="19813541" flipH="1">
              <a:off x="1720243" y="2198028"/>
              <a:ext cx="443524" cy="386081"/>
            </a:xfrm>
            <a:prstGeom prst="triangle">
              <a:avLst/>
            </a:prstGeom>
            <a:solidFill>
              <a:srgbClr val="FDC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flipH="1">
            <a:off x="9230710" y="3341396"/>
            <a:ext cx="1202722" cy="831130"/>
            <a:chOff x="1720243" y="1975504"/>
            <a:chExt cx="1202722" cy="831130"/>
          </a:xfrm>
        </p:grpSpPr>
        <p:sp>
          <p:nvSpPr>
            <p:cNvPr id="28" name="等腰三角形 27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solidFill>
              <a:srgbClr val="1B9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solidFill>
              <a:srgbClr val="93B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solidFill>
              <a:srgbClr val="55C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等腰三角形 37"/>
            <p:cNvSpPr/>
            <p:nvPr/>
          </p:nvSpPr>
          <p:spPr>
            <a:xfrm rot="19813541" flipH="1">
              <a:off x="1720243" y="2198028"/>
              <a:ext cx="443524" cy="386081"/>
            </a:xfrm>
            <a:prstGeom prst="triangle">
              <a:avLst/>
            </a:prstGeom>
            <a:solidFill>
              <a:srgbClr val="FDC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等腰三角形 30"/>
          <p:cNvSpPr/>
          <p:nvPr/>
        </p:nvSpPr>
        <p:spPr>
          <a:xfrm rot="6300000" flipH="1">
            <a:off x="10683358" y="5144934"/>
            <a:ext cx="443524" cy="386081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等腰三角形 31"/>
          <p:cNvSpPr/>
          <p:nvPr/>
        </p:nvSpPr>
        <p:spPr>
          <a:xfrm rot="21257021" flipH="1">
            <a:off x="603906" y="5433506"/>
            <a:ext cx="443524" cy="3860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等腰三角形 32"/>
          <p:cNvSpPr/>
          <p:nvPr/>
        </p:nvSpPr>
        <p:spPr>
          <a:xfrm rot="1539679" flipH="1">
            <a:off x="1080103" y="5563024"/>
            <a:ext cx="443524" cy="386081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等腰三角形 33"/>
          <p:cNvSpPr/>
          <p:nvPr/>
        </p:nvSpPr>
        <p:spPr>
          <a:xfrm rot="20540864" flipH="1">
            <a:off x="1849819" y="6281081"/>
            <a:ext cx="443524" cy="386081"/>
          </a:xfrm>
          <a:prstGeom prst="triangle">
            <a:avLst/>
          </a:prstGeom>
          <a:solidFill>
            <a:srgbClr val="FDC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34"/>
          <p:cNvSpPr/>
          <p:nvPr/>
        </p:nvSpPr>
        <p:spPr>
          <a:xfrm rot="20540864" flipH="1">
            <a:off x="9662455" y="6281081"/>
            <a:ext cx="443524" cy="3860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等腰三角形 35"/>
          <p:cNvSpPr/>
          <p:nvPr/>
        </p:nvSpPr>
        <p:spPr>
          <a:xfrm flipH="1">
            <a:off x="11331155" y="6167737"/>
            <a:ext cx="443524" cy="386081"/>
          </a:xfrm>
          <a:prstGeom prst="triangle">
            <a:avLst/>
          </a:prstGeom>
          <a:solidFill>
            <a:srgbClr val="FDC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241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/>
          <p:cNvSpPr txBox="1"/>
          <p:nvPr/>
        </p:nvSpPr>
        <p:spPr>
          <a:xfrm>
            <a:off x="632693" y="146700"/>
            <a:ext cx="358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校友综合查询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CA89409-7462-45BC-B9AE-6FFA2105EDBC}"/>
              </a:ext>
            </a:extLst>
          </p:cNvPr>
          <p:cNvSpPr/>
          <p:nvPr/>
        </p:nvSpPr>
        <p:spPr>
          <a:xfrm>
            <a:off x="438082" y="1137428"/>
            <a:ext cx="8174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展开高级搜索可以输入限定信息点击查询查找对应校友</a:t>
            </a:r>
            <a:endParaRPr lang="zh-CN" altLang="en-US" sz="2000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1BCC89D-022D-4F61-9498-13E5F79E22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74962" y="1649730"/>
            <a:ext cx="10656256" cy="434467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1994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/>
          <p:cNvSpPr txBox="1"/>
          <p:nvPr/>
        </p:nvSpPr>
        <p:spPr>
          <a:xfrm>
            <a:off x="632693" y="146700"/>
            <a:ext cx="358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校友综合查询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CA89409-7462-45BC-B9AE-6FFA2105EDBC}"/>
              </a:ext>
            </a:extLst>
          </p:cNvPr>
          <p:cNvSpPr/>
          <p:nvPr/>
        </p:nvSpPr>
        <p:spPr>
          <a:xfrm>
            <a:off x="438082" y="1137428"/>
            <a:ext cx="8174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展开高级搜索可以输入限定信息点击查询查找对应校友</a:t>
            </a:r>
            <a:endParaRPr lang="zh-CN" altLang="en-US" sz="2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2E29E78-3400-41B2-A2CC-336F5753F5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1017" y="1646425"/>
            <a:ext cx="10369966" cy="420573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1425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0"/>
            <a:ext cx="3611563" cy="6858000"/>
          </a:xfrm>
          <a:prstGeom prst="rect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08042" y="2175858"/>
            <a:ext cx="1595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507029" y="2762259"/>
            <a:ext cx="465354" cy="469881"/>
            <a:chOff x="2099842" y="1975504"/>
            <a:chExt cx="823123" cy="831130"/>
          </a:xfrm>
          <a:solidFill>
            <a:schemeClr val="bg1"/>
          </a:solidFill>
        </p:grpSpPr>
        <p:sp>
          <p:nvSpPr>
            <p:cNvPr id="24" name="等腰三角形 23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85514" y="849660"/>
            <a:ext cx="6290009" cy="584775"/>
            <a:chOff x="4585514" y="1054863"/>
            <a:chExt cx="6290009" cy="584775"/>
          </a:xfrm>
        </p:grpSpPr>
        <p:sp>
          <p:nvSpPr>
            <p:cNvPr id="8" name="等腰三角形 7"/>
            <p:cNvSpPr/>
            <p:nvPr/>
          </p:nvSpPr>
          <p:spPr>
            <a:xfrm rot="5400000" flipH="1">
              <a:off x="4551880" y="1121191"/>
              <a:ext cx="519388" cy="452119"/>
            </a:xfrm>
            <a:prstGeom prst="triangle">
              <a:avLst/>
            </a:prstGeom>
            <a:solidFill>
              <a:srgbClr val="93B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285429" y="1054863"/>
              <a:ext cx="193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第二部分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217923" y="1085640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注册校友管理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441466" y="2355885"/>
            <a:ext cx="4281170" cy="523220"/>
            <a:chOff x="6594353" y="4489777"/>
            <a:chExt cx="4281170" cy="523220"/>
          </a:xfrm>
        </p:grpSpPr>
        <p:sp>
          <p:nvSpPr>
            <p:cNvPr id="31" name="等腰三角形 30"/>
            <p:cNvSpPr/>
            <p:nvPr/>
          </p:nvSpPr>
          <p:spPr>
            <a:xfrm rot="5400000" flipH="1">
              <a:off x="6560719" y="4525328"/>
              <a:ext cx="519388" cy="452119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217923" y="4489777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注册校友列表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441466" y="3232185"/>
            <a:ext cx="4281170" cy="523220"/>
            <a:chOff x="6594353" y="4489777"/>
            <a:chExt cx="4281170" cy="523220"/>
          </a:xfrm>
        </p:grpSpPr>
        <p:sp>
          <p:nvSpPr>
            <p:cNvPr id="35" name="等腰三角形 34"/>
            <p:cNvSpPr/>
            <p:nvPr/>
          </p:nvSpPr>
          <p:spPr>
            <a:xfrm rot="5400000" flipH="1">
              <a:off x="6560719" y="4525328"/>
              <a:ext cx="519388" cy="452119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217923" y="4489777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证件冲突管理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441466" y="4108485"/>
            <a:ext cx="4281170" cy="523220"/>
            <a:chOff x="6594353" y="4489777"/>
            <a:chExt cx="4281170" cy="523220"/>
          </a:xfrm>
        </p:grpSpPr>
        <p:sp>
          <p:nvSpPr>
            <p:cNvPr id="38" name="等腰三角形 37"/>
            <p:cNvSpPr/>
            <p:nvPr/>
          </p:nvSpPr>
          <p:spPr>
            <a:xfrm rot="5400000" flipH="1">
              <a:off x="6560719" y="4525328"/>
              <a:ext cx="519388" cy="452119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217923" y="4489777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档案冲突管理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523CAB1-A2F9-41F9-A0F5-B292A84652A1}"/>
              </a:ext>
            </a:extLst>
          </p:cNvPr>
          <p:cNvGrpSpPr/>
          <p:nvPr/>
        </p:nvGrpSpPr>
        <p:grpSpPr>
          <a:xfrm>
            <a:off x="5461786" y="4951765"/>
            <a:ext cx="4281170" cy="523220"/>
            <a:chOff x="6594353" y="4489777"/>
            <a:chExt cx="4281170" cy="523220"/>
          </a:xfrm>
        </p:grpSpPr>
        <p:sp>
          <p:nvSpPr>
            <p:cNvPr id="22" name="等腰三角形 21">
              <a:extLst>
                <a:ext uri="{FF2B5EF4-FFF2-40B4-BE49-F238E27FC236}">
                  <a16:creationId xmlns:a16="http://schemas.microsoft.com/office/drawing/2014/main" id="{15324385-EAE4-4198-AFFF-63088C60FABA}"/>
                </a:ext>
              </a:extLst>
            </p:cNvPr>
            <p:cNvSpPr/>
            <p:nvPr/>
          </p:nvSpPr>
          <p:spPr>
            <a:xfrm rot="5400000" flipH="1">
              <a:off x="6560719" y="4525328"/>
              <a:ext cx="519388" cy="452119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AE7CE85-BFA3-4850-BCA8-FDD604613EC0}"/>
                </a:ext>
              </a:extLst>
            </p:cNvPr>
            <p:cNvSpPr txBox="1"/>
            <p:nvPr/>
          </p:nvSpPr>
          <p:spPr>
            <a:xfrm>
              <a:off x="7217923" y="4489777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校友积分管理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DE4ADD54-0536-48EC-B0E8-8BBE3706B476}"/>
              </a:ext>
            </a:extLst>
          </p:cNvPr>
          <p:cNvGrpSpPr/>
          <p:nvPr/>
        </p:nvGrpSpPr>
        <p:grpSpPr>
          <a:xfrm>
            <a:off x="5471946" y="5825525"/>
            <a:ext cx="4281170" cy="523220"/>
            <a:chOff x="6594353" y="4489777"/>
            <a:chExt cx="4281170" cy="523220"/>
          </a:xfrm>
        </p:grpSpPr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62BF16FA-7440-4361-9284-7554B27000A1}"/>
                </a:ext>
              </a:extLst>
            </p:cNvPr>
            <p:cNvSpPr/>
            <p:nvPr/>
          </p:nvSpPr>
          <p:spPr>
            <a:xfrm rot="5400000" flipH="1">
              <a:off x="6560719" y="4525328"/>
              <a:ext cx="519388" cy="452119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48B1910F-15B1-4BFC-80F0-882B0DF75D21}"/>
                </a:ext>
              </a:extLst>
            </p:cNvPr>
            <p:cNvSpPr txBox="1"/>
            <p:nvPr/>
          </p:nvSpPr>
          <p:spPr>
            <a:xfrm>
              <a:off x="7217923" y="4489777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校友标签管理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4E1EC0D2-B72E-934D-8D0E-1FC6AD9635CD}"/>
              </a:ext>
            </a:extLst>
          </p:cNvPr>
          <p:cNvGrpSpPr/>
          <p:nvPr/>
        </p:nvGrpSpPr>
        <p:grpSpPr>
          <a:xfrm>
            <a:off x="5441466" y="1543335"/>
            <a:ext cx="4281170" cy="523220"/>
            <a:chOff x="6594353" y="4489777"/>
            <a:chExt cx="4281170" cy="523220"/>
          </a:xfrm>
        </p:grpSpPr>
        <p:sp>
          <p:nvSpPr>
            <p:cNvPr id="40" name="等腰三角形 30">
              <a:extLst>
                <a:ext uri="{FF2B5EF4-FFF2-40B4-BE49-F238E27FC236}">
                  <a16:creationId xmlns:a16="http://schemas.microsoft.com/office/drawing/2014/main" id="{93F79F5A-5937-2044-A540-A924B7AB9515}"/>
                </a:ext>
              </a:extLst>
            </p:cNvPr>
            <p:cNvSpPr/>
            <p:nvPr/>
          </p:nvSpPr>
          <p:spPr>
            <a:xfrm rot="5400000" flipH="1">
              <a:off x="6560719" y="4525328"/>
              <a:ext cx="519388" cy="452119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4B240B2F-3E93-6E40-9BF3-59DBDAC3E271}"/>
                </a:ext>
              </a:extLst>
            </p:cNvPr>
            <p:cNvSpPr txBox="1"/>
            <p:nvPr/>
          </p:nvSpPr>
          <p:spPr>
            <a:xfrm>
              <a:off x="7217923" y="4489777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595E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校友注册操作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37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632693" y="146700"/>
            <a:ext cx="358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注册校友管理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D0D2314-CB64-4F4A-B9AD-A9839FF14515}"/>
              </a:ext>
            </a:extLst>
          </p:cNvPr>
          <p:cNvSpPr/>
          <p:nvPr/>
        </p:nvSpPr>
        <p:spPr>
          <a:xfrm>
            <a:off x="90857" y="908906"/>
            <a:ext cx="6596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kern="100" dirty="0">
                <a:latin typeface="+mn-ea"/>
                <a:cs typeface="Times New Roman" panose="02020603050405020304" pitchFamily="18" charset="0"/>
              </a:rPr>
              <a:t>注册分为手机密码注册、邮箱密码注册、快捷方式注册。</a:t>
            </a:r>
            <a:endParaRPr lang="zh-CN" altLang="zh-CN" sz="20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65E277D-0D33-A04F-9CEE-EAEC7700AC3B}"/>
              </a:ext>
            </a:extLst>
          </p:cNvPr>
          <p:cNvSpPr/>
          <p:nvPr/>
        </p:nvSpPr>
        <p:spPr>
          <a:xfrm>
            <a:off x="8340810" y="1309016"/>
            <a:ext cx="360817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kern="100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>
                <a:latin typeface="+mn-ea"/>
                <a:cs typeface="Times New Roman" panose="02020603050405020304" pitchFamily="18" charset="0"/>
              </a:rPr>
              <a:t>1</a:t>
            </a:r>
            <a:r>
              <a:rPr lang="zh-CN" altLang="zh-CN" sz="2000" kern="100" dirty="0">
                <a:latin typeface="+mn-ea"/>
                <a:cs typeface="Times New Roman" panose="02020603050405020304" pitchFamily="18" charset="0"/>
              </a:rPr>
              <a:t>）用户在“手机密码注册”页面输入自己的手机号码，获取并正确输入验证码，设置符合要求的密码，然后点击“下一步”，进入“填写真实信息”页面。</a:t>
            </a:r>
          </a:p>
          <a:p>
            <a:r>
              <a:rPr lang="zh-CN" altLang="zh-CN" sz="2000" kern="100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zh-CN" sz="2000" kern="100" dirty="0">
                <a:latin typeface="+mn-ea"/>
                <a:cs typeface="Times New Roman" panose="02020603050405020304" pitchFamily="18" charset="0"/>
              </a:rPr>
              <a:t>）用户在“填写真实信息”页面填写自己的真实姓名、性别和所在地区，点击“提交”完成注册，跳转到“注册成功”页面。</a:t>
            </a:r>
          </a:p>
          <a:p>
            <a:r>
              <a:rPr lang="zh-CN" altLang="zh-CN" sz="2000" kern="100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>
                <a:latin typeface="+mn-ea"/>
                <a:cs typeface="Times New Roman" panose="02020603050405020304" pitchFamily="18" charset="0"/>
              </a:rPr>
              <a:t>3</a:t>
            </a:r>
            <a:r>
              <a:rPr lang="zh-CN" altLang="zh-CN" sz="2000" kern="100" dirty="0">
                <a:latin typeface="+mn-ea"/>
                <a:cs typeface="Times New Roman" panose="02020603050405020304" pitchFamily="18" charset="0"/>
              </a:rPr>
              <a:t>）在“注册成功”页面，用户可以通过点击“我要认证”进入到认证流程；也可以点击“暂停认证”跳过认证流程。</a:t>
            </a:r>
            <a:endParaRPr lang="zh-CN" altLang="zh-CN" sz="20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BFF6EB0-2A79-4D44-86F3-96E420939F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0857" y="1548001"/>
            <a:ext cx="2639986" cy="46922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FAB5AE0-834E-E141-B65F-6E2D843E7E6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945687" y="1548001"/>
            <a:ext cx="2639463" cy="46922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0AF744F-15B1-C242-8FB9-496ABAC1AD5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711407" y="1548001"/>
            <a:ext cx="2629403" cy="467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7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632693" y="146700"/>
            <a:ext cx="358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注册校友管理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D0D2314-CB64-4F4A-B9AD-A9839FF14515}"/>
              </a:ext>
            </a:extLst>
          </p:cNvPr>
          <p:cNvSpPr/>
          <p:nvPr/>
        </p:nvSpPr>
        <p:spPr>
          <a:xfrm>
            <a:off x="90857" y="908906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kern="100" dirty="0">
                <a:effectLst/>
                <a:latin typeface="+mn-ea"/>
                <a:cs typeface="Times New Roman" panose="02020603050405020304" pitchFamily="18" charset="0"/>
              </a:rPr>
              <a:t>认证体系介绍</a:t>
            </a:r>
            <a:endParaRPr lang="zh-CN" altLang="zh-CN" sz="20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93C8CFA-580F-344E-A955-BBAD96D7CDB5}"/>
              </a:ext>
            </a:extLst>
          </p:cNvPr>
          <p:cNvSpPr/>
          <p:nvPr/>
        </p:nvSpPr>
        <p:spPr>
          <a:xfrm>
            <a:off x="8587946" y="1108961"/>
            <a:ext cx="3496962" cy="4636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kern="100" dirty="0">
                <a:latin typeface="+mn-ea"/>
                <a:cs typeface="Times New Roman" panose="02020603050405020304" pitchFamily="18" charset="0"/>
              </a:rPr>
              <a:t>认证体系的核心目的，是确认用户的校友资质，即对用户进行校友资质认证。</a:t>
            </a:r>
          </a:p>
          <a:p>
            <a:pPr>
              <a:lnSpc>
                <a:spcPct val="150000"/>
              </a:lnSpc>
            </a:pPr>
            <a:r>
              <a:rPr lang="zh-CN" altLang="zh-CN" sz="2000" dirty="0">
                <a:latin typeface="+mn-ea"/>
                <a:cs typeface="Times New Roman" panose="02020603050405020304" pitchFamily="18" charset="0"/>
              </a:rPr>
              <a:t>校友服务平台的认证体系，主要包括证件认证、学籍认证、证书认证三部分，只要其中一项认证成功，即可完成校友资质认证（其中证件认证不仅需要认证成功，还需要与校友档案匹配成功）。</a:t>
            </a:r>
            <a:r>
              <a:rPr lang="zh-CN" altLang="zh-CN" sz="2000" dirty="0">
                <a:latin typeface="+mn-ea"/>
              </a:rPr>
              <a:t> </a:t>
            </a:r>
            <a:endParaRPr lang="zh-CN" altLang="en-US" sz="2000" dirty="0">
              <a:latin typeface="+mn-ea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7ACAFA1-181A-7C4A-8D7A-BFCD382CE6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99602" y="1202994"/>
            <a:ext cx="2788344" cy="495749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CB7BC5-9A4E-4A45-9E74-83AF38E4E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7" y="1352905"/>
            <a:ext cx="2702912" cy="480757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DF3BEA2-1BB9-A24D-A069-AD80A0521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832" y="1352905"/>
            <a:ext cx="2702911" cy="480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632693" y="146700"/>
            <a:ext cx="358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注册校友管理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5009351-D4AE-4FDA-979F-DE5B3E681221}"/>
              </a:ext>
            </a:extLst>
          </p:cNvPr>
          <p:cNvSpPr/>
          <p:nvPr/>
        </p:nvSpPr>
        <p:spPr>
          <a:xfrm>
            <a:off x="415886" y="1070094"/>
            <a:ext cx="64427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5600" algn="just">
              <a:spcAft>
                <a:spcPts val="0"/>
              </a:spcAft>
            </a:pPr>
            <a:r>
              <a:rPr lang="zh-CN" altLang="zh-CN" sz="2000" kern="100" dirty="0">
                <a:latin typeface="宋体" panose="02010600030101010101" pitchFamily="2" charset="-122"/>
                <a:cs typeface="宋体" panose="02010600030101010101" pitchFamily="2" charset="-122"/>
              </a:rPr>
              <a:t>已经注册的校友的列表，展开高级搜索查找指定校友</a:t>
            </a:r>
            <a:endParaRPr lang="zh-CN" altLang="zh-CN" sz="2000" kern="1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C378E827-0374-47B4-B4F4-1D0D6D6778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3116" y="1693724"/>
            <a:ext cx="10365768" cy="41896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EA8D6FE-8FD7-4F49-B336-820E186C39AE}"/>
              </a:ext>
            </a:extLst>
          </p:cNvPr>
          <p:cNvSpPr/>
          <p:nvPr/>
        </p:nvSpPr>
        <p:spPr>
          <a:xfrm>
            <a:off x="10627360" y="2194560"/>
            <a:ext cx="365760" cy="43688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D7486A1E-5997-47DC-AFFB-79ED10442F95}"/>
              </a:ext>
            </a:extLst>
          </p:cNvPr>
          <p:cNvCxnSpPr/>
          <p:nvPr/>
        </p:nvCxnSpPr>
        <p:spPr>
          <a:xfrm flipH="1" flipV="1">
            <a:off x="9733280" y="1470204"/>
            <a:ext cx="894080" cy="7243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BBAC72EF-7AC0-49E9-B1B2-43F44BF0F726}"/>
              </a:ext>
            </a:extLst>
          </p:cNvPr>
          <p:cNvSpPr txBox="1"/>
          <p:nvPr/>
        </p:nvSpPr>
        <p:spPr>
          <a:xfrm>
            <a:off x="8625284" y="121263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高级搜索</a:t>
            </a:r>
          </a:p>
        </p:txBody>
      </p:sp>
    </p:spTree>
    <p:extLst>
      <p:ext uri="{BB962C8B-B14F-4D97-AF65-F5344CB8AC3E}">
        <p14:creationId xmlns:p14="http://schemas.microsoft.com/office/powerpoint/2010/main" val="154797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924</Words>
  <Application>Microsoft Macintosh PowerPoint</Application>
  <PresentationFormat>宽屏</PresentationFormat>
  <Paragraphs>109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宋体</vt:lpstr>
      <vt:lpstr>微软雅黑</vt:lpstr>
      <vt:lpstr>Arial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www.pptbz.com</dc:creator>
  <cp:lastModifiedBy/>
  <cp:revision>161</cp:revision>
  <dcterms:created xsi:type="dcterms:W3CDTF">2014-10-16T08:35:01Z</dcterms:created>
  <dcterms:modified xsi:type="dcterms:W3CDTF">2019-03-20T08:26:52Z</dcterms:modified>
</cp:coreProperties>
</file>